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70" r:id="rId14"/>
    <p:sldId id="268" r:id="rId15"/>
    <p:sldId id="271" r:id="rId16"/>
    <p:sldId id="269"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168" y="-8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1689485-DE60-4297-9F8B-B17A797E0E73}" type="datetimeFigureOut">
              <a:rPr lang="en-US" smtClean="0"/>
              <a:t>12/18/2012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4747586-3959-43B1-93EF-594B517EC611}"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689485-DE60-4297-9F8B-B17A797E0E73}"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47586-3959-43B1-93EF-594B517EC61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689485-DE60-4297-9F8B-B17A797E0E73}"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47586-3959-43B1-93EF-594B517EC61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1689485-DE60-4297-9F8B-B17A797E0E73}" type="datetimeFigureOut">
              <a:rPr lang="en-US" smtClean="0"/>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47586-3959-43B1-93EF-594B517EC611}"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689485-DE60-4297-9F8B-B17A797E0E73}" type="datetimeFigureOut">
              <a:rPr lang="en-US" smtClean="0"/>
              <a:t>12/18/2012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F4747586-3959-43B1-93EF-594B517EC61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1689485-DE60-4297-9F8B-B17A797E0E73}" type="datetimeFigureOut">
              <a:rPr lang="en-US" smtClean="0"/>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747586-3959-43B1-93EF-594B517EC611}"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1689485-DE60-4297-9F8B-B17A797E0E73}" type="datetimeFigureOut">
              <a:rPr lang="en-US" smtClean="0"/>
              <a:t>12/18/2012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747586-3959-43B1-93EF-594B517EC611}"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689485-DE60-4297-9F8B-B17A797E0E73}" type="datetimeFigureOut">
              <a:rPr lang="en-US" smtClean="0"/>
              <a:t>12/18/2012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747586-3959-43B1-93EF-594B517EC61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689485-DE60-4297-9F8B-B17A797E0E73}" type="datetimeFigureOut">
              <a:rPr lang="en-US" smtClean="0"/>
              <a:t>12/18/2012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747586-3959-43B1-93EF-594B517EC61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689485-DE60-4297-9F8B-B17A797E0E73}" type="datetimeFigureOut">
              <a:rPr lang="en-US" smtClean="0"/>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747586-3959-43B1-93EF-594B517EC611}"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689485-DE60-4297-9F8B-B17A797E0E73}" type="datetimeFigureOut">
              <a:rPr lang="en-US" smtClean="0"/>
              <a:t>12/18/2012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F4747586-3959-43B1-93EF-594B517EC611}"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1689485-DE60-4297-9F8B-B17A797E0E73}" type="datetimeFigureOut">
              <a:rPr lang="en-US" smtClean="0"/>
              <a:t>12/18/2012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4747586-3959-43B1-93EF-594B517EC61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Strand 3</a:t>
            </a:r>
          </a:p>
          <a:p>
            <a:endParaRPr lang="en-US" dirty="0"/>
          </a:p>
          <a:p>
            <a:pPr algn="r"/>
            <a:r>
              <a:rPr lang="en-US" sz="1800" dirty="0" smtClean="0"/>
              <a:t>Maya Mangindin </a:t>
            </a:r>
            <a:endParaRPr lang="en-US" sz="1800" dirty="0"/>
          </a:p>
        </p:txBody>
      </p:sp>
      <p:sp>
        <p:nvSpPr>
          <p:cNvPr id="2" name="Title 1"/>
          <p:cNvSpPr>
            <a:spLocks noGrp="1"/>
          </p:cNvSpPr>
          <p:nvPr>
            <p:ph type="ctrTitle"/>
          </p:nvPr>
        </p:nvSpPr>
        <p:spPr/>
        <p:txBody>
          <a:bodyPr/>
          <a:lstStyle/>
          <a:p>
            <a:r>
              <a:rPr lang="en-US" dirty="0" smtClean="0"/>
              <a:t>3.5 Public and Personal Communications</a:t>
            </a:r>
            <a:endParaRPr lang="en-US" dirty="0"/>
          </a:p>
        </p:txBody>
      </p:sp>
    </p:spTree>
    <p:extLst>
      <p:ext uri="{BB962C8B-B14F-4D97-AF65-F5344CB8AC3E}">
        <p14:creationId xmlns:p14="http://schemas.microsoft.com/office/powerpoint/2010/main" val="239501189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3.6 Multimedia/Digital Media</a:t>
            </a:r>
            <a:endParaRPr lang="en-US" dirty="0"/>
          </a:p>
        </p:txBody>
      </p:sp>
      <p:sp>
        <p:nvSpPr>
          <p:cNvPr id="3" name="Content Placeholder 2"/>
          <p:cNvSpPr>
            <a:spLocks noGrp="1"/>
          </p:cNvSpPr>
          <p:nvPr>
            <p:ph sz="quarter" idx="1"/>
          </p:nvPr>
        </p:nvSpPr>
        <p:spPr/>
        <p:txBody>
          <a:bodyPr/>
          <a:lstStyle/>
          <a:p>
            <a:r>
              <a:rPr lang="en-US" dirty="0"/>
              <a:t>This topic gives students references to technologies that make information accessible through different media and online services. </a:t>
            </a:r>
          </a:p>
          <a:p>
            <a:r>
              <a:rPr lang="en-US" dirty="0"/>
              <a:t>This topic talks about the emphasis on practical work, using the tools in order to evaluate their effectiveness in various scenarios.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733800"/>
            <a:ext cx="320675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6989627"/>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1143000"/>
          </a:xfrm>
        </p:spPr>
        <p:txBody>
          <a:bodyPr/>
          <a:lstStyle/>
          <a:p>
            <a:r>
              <a:rPr lang="en-US" dirty="0" smtClean="0"/>
              <a:t>3.6 Multimedia/Digital Media </a:t>
            </a:r>
            <a:endParaRPr lang="en-US" dirty="0"/>
          </a:p>
        </p:txBody>
      </p:sp>
      <p:sp>
        <p:nvSpPr>
          <p:cNvPr id="3" name="Content Placeholder 2"/>
          <p:cNvSpPr>
            <a:spLocks noGrp="1"/>
          </p:cNvSpPr>
          <p:nvPr>
            <p:ph sz="quarter" idx="1"/>
          </p:nvPr>
        </p:nvSpPr>
        <p:spPr/>
        <p:txBody>
          <a:bodyPr/>
          <a:lstStyle/>
          <a:p>
            <a:r>
              <a:rPr lang="en-US" dirty="0"/>
              <a:t>Some of the social and ethical issues about the topic about multimedia/digital media could include copyright rules, intellectual property, and current practices and policies used to grant permission for use. </a:t>
            </a:r>
          </a:p>
          <a:p>
            <a:pPr marL="0" indent="0">
              <a:buNone/>
            </a:pP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429000"/>
            <a:ext cx="4038600" cy="296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920410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3.6 Multimedia/Digital Media </a:t>
            </a:r>
            <a:endParaRPr lang="en-US" dirty="0"/>
          </a:p>
        </p:txBody>
      </p:sp>
      <p:sp>
        <p:nvSpPr>
          <p:cNvPr id="3" name="Content Placeholder 2"/>
          <p:cNvSpPr>
            <a:spLocks noGrp="1"/>
          </p:cNvSpPr>
          <p:nvPr>
            <p:ph sz="quarter" idx="1"/>
          </p:nvPr>
        </p:nvSpPr>
        <p:spPr/>
        <p:txBody>
          <a:bodyPr>
            <a:normAutofit fontScale="55000" lnSpcReduction="20000"/>
          </a:bodyPr>
          <a:lstStyle/>
          <a:p>
            <a:r>
              <a:rPr lang="en-US" dirty="0"/>
              <a:t>Components</a:t>
            </a:r>
          </a:p>
          <a:p>
            <a:r>
              <a:rPr lang="en-US" dirty="0"/>
              <a:t>Text</a:t>
            </a:r>
          </a:p>
          <a:p>
            <a:r>
              <a:rPr lang="en-US" dirty="0"/>
              <a:t>-Text-processing software</a:t>
            </a:r>
          </a:p>
          <a:p>
            <a:r>
              <a:rPr lang="en-US" dirty="0"/>
              <a:t>- Formatting: page layout, fonts, headers and footers</a:t>
            </a:r>
          </a:p>
          <a:p>
            <a:r>
              <a:rPr lang="en-US" dirty="0"/>
              <a:t>- File formats: PDF, RTF, and TXT</a:t>
            </a:r>
          </a:p>
          <a:p>
            <a:r>
              <a:rPr lang="en-US" dirty="0"/>
              <a:t>-typography</a:t>
            </a:r>
          </a:p>
          <a:p>
            <a:r>
              <a:rPr lang="en-US" dirty="0"/>
              <a:t>Graphics, images and animations</a:t>
            </a:r>
          </a:p>
          <a:p>
            <a:r>
              <a:rPr lang="en-US" dirty="0"/>
              <a:t>Software types: albums, animated, 3D, photo editing, photo casting, simulation</a:t>
            </a:r>
          </a:p>
          <a:p>
            <a:r>
              <a:rPr lang="en-US" dirty="0"/>
              <a:t>Color depth</a:t>
            </a:r>
          </a:p>
          <a:p>
            <a:r>
              <a:rPr lang="en-US" dirty="0"/>
              <a:t>Layers, grouping, division, alignment </a:t>
            </a:r>
          </a:p>
          <a:p>
            <a:r>
              <a:rPr lang="en-US" dirty="0"/>
              <a:t>Resolution, pixels, dots per inch</a:t>
            </a:r>
          </a:p>
          <a:p>
            <a:r>
              <a:rPr lang="en-US" dirty="0"/>
              <a:t>File formats: JPG, GIF, TIF</a:t>
            </a:r>
          </a:p>
          <a:p>
            <a:r>
              <a:rPr lang="en-US" dirty="0"/>
              <a:t>Computer-generated imagery CGI</a:t>
            </a:r>
          </a:p>
          <a:p>
            <a:r>
              <a:rPr lang="en-US" dirty="0"/>
              <a:t>Audio </a:t>
            </a:r>
          </a:p>
          <a:p>
            <a:r>
              <a:rPr lang="en-US" dirty="0"/>
              <a:t>Digital audio: MIDI, MPEG, video CODECs</a:t>
            </a:r>
          </a:p>
          <a:p>
            <a:r>
              <a:rPr lang="en-US" dirty="0"/>
              <a:t>Video</a:t>
            </a:r>
          </a:p>
          <a:p>
            <a:r>
              <a:rPr lang="en-US" dirty="0"/>
              <a:t>Video-editing software, </a:t>
            </a:r>
            <a:r>
              <a:rPr lang="en-US" dirty="0" err="1"/>
              <a:t>vidcasts</a:t>
            </a:r>
            <a:r>
              <a:rPr lang="en-US" dirty="0"/>
              <a:t> and special effects </a:t>
            </a:r>
          </a:p>
          <a:p>
            <a:endParaRPr lang="en-US" dirty="0"/>
          </a:p>
        </p:txBody>
      </p:sp>
    </p:spTree>
    <p:extLst>
      <p:ext uri="{BB962C8B-B14F-4D97-AF65-F5344CB8AC3E}">
        <p14:creationId xmlns:p14="http://schemas.microsoft.com/office/powerpoint/2010/main" val="79484386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Strand 3 </a:t>
            </a:r>
          </a:p>
          <a:p>
            <a:endParaRPr lang="en-US" dirty="0"/>
          </a:p>
          <a:p>
            <a:pPr algn="r"/>
            <a:r>
              <a:rPr lang="en-US" sz="1600" dirty="0" smtClean="0"/>
              <a:t>Maya </a:t>
            </a:r>
            <a:r>
              <a:rPr lang="en-US" sz="1600" dirty="0" err="1" smtClean="0"/>
              <a:t>Msangindin</a:t>
            </a:r>
            <a:r>
              <a:rPr lang="en-US" sz="1600" dirty="0" smtClean="0"/>
              <a:t> </a:t>
            </a:r>
            <a:endParaRPr lang="en-US" sz="1600" dirty="0"/>
          </a:p>
        </p:txBody>
      </p:sp>
      <p:sp>
        <p:nvSpPr>
          <p:cNvPr id="3" name="Title 2"/>
          <p:cNvSpPr>
            <a:spLocks noGrp="1"/>
          </p:cNvSpPr>
          <p:nvPr>
            <p:ph type="ctrTitle"/>
          </p:nvPr>
        </p:nvSpPr>
        <p:spPr/>
        <p:txBody>
          <a:bodyPr/>
          <a:lstStyle/>
          <a:p>
            <a:r>
              <a:rPr lang="en-US" dirty="0" smtClean="0"/>
              <a:t>3.7 Databases </a:t>
            </a:r>
            <a:endParaRPr lang="en-US" dirty="0"/>
          </a:p>
        </p:txBody>
      </p:sp>
    </p:spTree>
    <p:extLst>
      <p:ext uri="{BB962C8B-B14F-4D97-AF65-F5344CB8AC3E}">
        <p14:creationId xmlns:p14="http://schemas.microsoft.com/office/powerpoint/2010/main" val="288209428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3.7 Databases </a:t>
            </a:r>
            <a:endParaRPr lang="en-US" dirty="0"/>
          </a:p>
        </p:txBody>
      </p:sp>
      <p:sp>
        <p:nvSpPr>
          <p:cNvPr id="3" name="Content Placeholder 2"/>
          <p:cNvSpPr>
            <a:spLocks noGrp="1"/>
          </p:cNvSpPr>
          <p:nvPr>
            <p:ph sz="quarter" idx="1"/>
          </p:nvPr>
        </p:nvSpPr>
        <p:spPr/>
        <p:txBody>
          <a:bodyPr/>
          <a:lstStyle/>
          <a:p>
            <a:r>
              <a:rPr lang="en-US" dirty="0"/>
              <a:t>A structured set of data held in a computer, esp. one that is accessible in various ways </a:t>
            </a:r>
          </a:p>
          <a:p>
            <a:r>
              <a:rPr lang="en-US" dirty="0"/>
              <a:t>Google Definition </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971800"/>
            <a:ext cx="4981575" cy="345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115996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3.7 Databases </a:t>
            </a:r>
            <a:endParaRPr lang="en-US" dirty="0"/>
          </a:p>
        </p:txBody>
      </p:sp>
      <p:sp>
        <p:nvSpPr>
          <p:cNvPr id="3" name="Content Placeholder 2"/>
          <p:cNvSpPr>
            <a:spLocks noGrp="1"/>
          </p:cNvSpPr>
          <p:nvPr>
            <p:ph sz="quarter" idx="1"/>
          </p:nvPr>
        </p:nvSpPr>
        <p:spPr/>
        <p:txBody>
          <a:bodyPr/>
          <a:lstStyle/>
          <a:p>
            <a:r>
              <a:rPr lang="en-US" dirty="0"/>
              <a:t>Databases lie at the heart of most IT systems; they enable organizations to maintain accurate and comprehensive records. </a:t>
            </a:r>
          </a:p>
          <a:p>
            <a:r>
              <a:rPr lang="en-US" dirty="0"/>
              <a:t>The social and ethical issues of databases could be the rights of individuals with respect to the storage and potential sale of their personal data or the ease of data mining and data matching.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4038600"/>
            <a:ext cx="24384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7070320"/>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3.7 Databases </a:t>
            </a:r>
            <a:endParaRPr lang="en-US" dirty="0"/>
          </a:p>
        </p:txBody>
      </p:sp>
      <p:sp>
        <p:nvSpPr>
          <p:cNvPr id="3" name="Content Placeholder 2"/>
          <p:cNvSpPr>
            <a:spLocks noGrp="1"/>
          </p:cNvSpPr>
          <p:nvPr>
            <p:ph sz="quarter" idx="1"/>
          </p:nvPr>
        </p:nvSpPr>
        <p:spPr/>
        <p:txBody>
          <a:bodyPr/>
          <a:lstStyle/>
          <a:p>
            <a:r>
              <a:rPr lang="en-US" dirty="0"/>
              <a:t>It concepts:</a:t>
            </a:r>
          </a:p>
          <a:p>
            <a:r>
              <a:rPr lang="en-US" dirty="0"/>
              <a:t>-table </a:t>
            </a:r>
          </a:p>
          <a:p>
            <a:r>
              <a:rPr lang="en-US" dirty="0"/>
              <a:t>-Field, data types, key field/primary key, secondary key </a:t>
            </a:r>
          </a:p>
          <a:p>
            <a:r>
              <a:rPr lang="en-US" dirty="0"/>
              <a:t>-Record</a:t>
            </a:r>
          </a:p>
          <a:p>
            <a:r>
              <a:rPr lang="en-US" dirty="0"/>
              <a:t>-Flat-tile databases, relational database, normalization</a:t>
            </a:r>
          </a:p>
          <a:p>
            <a:r>
              <a:rPr lang="en-US" dirty="0"/>
              <a:t>- Databases management system</a:t>
            </a:r>
          </a:p>
          <a:p>
            <a:r>
              <a:rPr lang="en-US" dirty="0"/>
              <a:t>-specialized databases: web data bases, online encyclopedias</a:t>
            </a:r>
          </a:p>
          <a:p>
            <a:endParaRPr lang="en-US" dirty="0"/>
          </a:p>
        </p:txBody>
      </p:sp>
    </p:spTree>
    <p:extLst>
      <p:ext uri="{BB962C8B-B14F-4D97-AF65-F5344CB8AC3E}">
        <p14:creationId xmlns:p14="http://schemas.microsoft.com/office/powerpoint/2010/main" val="339834673"/>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3.7 Databases </a:t>
            </a:r>
            <a:endParaRPr lang="en-US" dirty="0"/>
          </a:p>
        </p:txBody>
      </p:sp>
      <p:sp>
        <p:nvSpPr>
          <p:cNvPr id="3" name="Content Placeholder 2"/>
          <p:cNvSpPr>
            <a:spLocks noGrp="1"/>
          </p:cNvSpPr>
          <p:nvPr>
            <p:ph sz="quarter" idx="1"/>
          </p:nvPr>
        </p:nvSpPr>
        <p:spPr/>
        <p:txBody>
          <a:bodyPr>
            <a:normAutofit lnSpcReduction="10000"/>
          </a:bodyPr>
          <a:lstStyle/>
          <a:p>
            <a:r>
              <a:rPr lang="en-US" dirty="0"/>
              <a:t>Techniques </a:t>
            </a:r>
          </a:p>
          <a:p>
            <a:r>
              <a:rPr lang="en-US" dirty="0"/>
              <a:t>- Table </a:t>
            </a:r>
          </a:p>
          <a:p>
            <a:r>
              <a:rPr lang="en-US" dirty="0"/>
              <a:t>- Field, data types, key field/primary key, secondary key</a:t>
            </a:r>
          </a:p>
          <a:p>
            <a:r>
              <a:rPr lang="en-US" dirty="0"/>
              <a:t>- Record</a:t>
            </a:r>
          </a:p>
          <a:p>
            <a:r>
              <a:rPr lang="en-US" dirty="0"/>
              <a:t>- Linking tables to create a relational database</a:t>
            </a:r>
          </a:p>
          <a:p>
            <a:r>
              <a:rPr lang="en-US" dirty="0"/>
              <a:t>- Data maintenance: changing, editing, deleting records</a:t>
            </a:r>
          </a:p>
          <a:p>
            <a:r>
              <a:rPr lang="en-US" dirty="0"/>
              <a:t>- Data entry form </a:t>
            </a:r>
          </a:p>
          <a:p>
            <a:r>
              <a:rPr lang="en-US" dirty="0"/>
              <a:t>- Report generation </a:t>
            </a:r>
          </a:p>
          <a:p>
            <a:r>
              <a:rPr lang="en-US" dirty="0"/>
              <a:t>- Creating and editing simple macros</a:t>
            </a:r>
          </a:p>
          <a:p>
            <a:r>
              <a:rPr lang="en-US" dirty="0"/>
              <a:t>- Mail merge</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9572" y="80963"/>
            <a:ext cx="2693987" cy="212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118134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Strand 3 </a:t>
            </a:r>
          </a:p>
          <a:p>
            <a:endParaRPr lang="en-US" dirty="0"/>
          </a:p>
          <a:p>
            <a:pPr algn="r"/>
            <a:r>
              <a:rPr lang="en-US" sz="1600" dirty="0" smtClean="0"/>
              <a:t>Maya Mangindin </a:t>
            </a:r>
            <a:endParaRPr lang="en-US" sz="1600" dirty="0"/>
          </a:p>
        </p:txBody>
      </p:sp>
      <p:sp>
        <p:nvSpPr>
          <p:cNvPr id="3" name="Title 2"/>
          <p:cNvSpPr>
            <a:spLocks noGrp="1"/>
          </p:cNvSpPr>
          <p:nvPr>
            <p:ph type="ctrTitle"/>
          </p:nvPr>
        </p:nvSpPr>
        <p:spPr/>
        <p:txBody>
          <a:bodyPr/>
          <a:lstStyle/>
          <a:p>
            <a:r>
              <a:rPr lang="en-US" dirty="0" smtClean="0"/>
              <a:t>3.8 Spreadsheets, Modeling &amp; Simulations </a:t>
            </a:r>
            <a:endParaRPr lang="en-US" dirty="0"/>
          </a:p>
        </p:txBody>
      </p:sp>
    </p:spTree>
    <p:extLst>
      <p:ext uri="{BB962C8B-B14F-4D97-AF65-F5344CB8AC3E}">
        <p14:creationId xmlns:p14="http://schemas.microsoft.com/office/powerpoint/2010/main" val="16349452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lstStyle/>
          <a:p>
            <a:r>
              <a:rPr lang="en-US" dirty="0"/>
              <a:t>A computer program used chiefly for accounting, in which figures arranged in the rows and columns of a grid can be manipulated and used in calculations </a:t>
            </a:r>
          </a:p>
          <a:p>
            <a:r>
              <a:rPr lang="en-US" dirty="0"/>
              <a:t>Google Definition </a:t>
            </a:r>
          </a:p>
          <a:p>
            <a:r>
              <a:rPr lang="en-US" dirty="0"/>
              <a:t>The act of imitating the behavior of some situation or some process by means of something suitably analogous (especially for the purpose of study or personnel training) </a:t>
            </a:r>
          </a:p>
          <a:p>
            <a:r>
              <a:rPr lang="en-US" dirty="0"/>
              <a:t>Google Definition </a:t>
            </a:r>
          </a:p>
          <a:p>
            <a:endParaRPr lang="en-US" dirty="0"/>
          </a:p>
          <a:p>
            <a:endParaRPr lang="en-US" dirty="0"/>
          </a:p>
        </p:txBody>
      </p:sp>
    </p:spTree>
    <p:extLst>
      <p:ext uri="{BB962C8B-B14F-4D97-AF65-F5344CB8AC3E}">
        <p14:creationId xmlns:p14="http://schemas.microsoft.com/office/powerpoint/2010/main" val="3951299781"/>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3.5 Public and Personal Communications </a:t>
            </a:r>
            <a:endParaRPr lang="en-US" dirty="0"/>
          </a:p>
        </p:txBody>
      </p:sp>
      <p:sp>
        <p:nvSpPr>
          <p:cNvPr id="3" name="Content Placeholder 2"/>
          <p:cNvSpPr>
            <a:spLocks noGrp="1"/>
          </p:cNvSpPr>
          <p:nvPr>
            <p:ph sz="quarter" idx="1"/>
          </p:nvPr>
        </p:nvSpPr>
        <p:spPr/>
        <p:txBody>
          <a:bodyPr>
            <a:normAutofit/>
          </a:bodyPr>
          <a:lstStyle/>
          <a:p>
            <a:pPr marL="274320" lvl="1" indent="-274320">
              <a:spcBef>
                <a:spcPts val="580"/>
              </a:spcBef>
              <a:buClr>
                <a:schemeClr val="accent1"/>
              </a:buClr>
            </a:pPr>
            <a:r>
              <a:rPr lang="en-US" b="1" dirty="0" smtClean="0"/>
              <a:t>Public Communications: </a:t>
            </a:r>
            <a:r>
              <a:rPr lang="en-US" dirty="0" smtClean="0"/>
              <a:t>A </a:t>
            </a:r>
            <a:r>
              <a:rPr lang="en-US" dirty="0"/>
              <a:t>multistep, multidirectional process in which messages are disseminated to a broad, and sometimes undifferentiated, audience through complex networks of active transmitters</a:t>
            </a:r>
            <a:r>
              <a:rPr lang="en-US" dirty="0" smtClean="0"/>
              <a:t>. </a:t>
            </a:r>
          </a:p>
          <a:p>
            <a:pPr marL="0" lvl="1" indent="0">
              <a:spcBef>
                <a:spcPts val="580"/>
              </a:spcBef>
              <a:buClr>
                <a:schemeClr val="accent1"/>
              </a:buClr>
              <a:buNone/>
            </a:pPr>
            <a:r>
              <a:rPr lang="en-US" sz="1600" dirty="0" smtClean="0"/>
              <a:t>Google definition</a:t>
            </a:r>
            <a:endParaRPr lang="en-US" sz="1600" dirty="0"/>
          </a:p>
          <a:p>
            <a:endParaRPr lang="en-US" dirty="0" smtClean="0"/>
          </a:p>
          <a:p>
            <a:r>
              <a:rPr lang="en-US" dirty="0"/>
              <a:t> </a:t>
            </a:r>
            <a:r>
              <a:rPr lang="en-US" b="1" dirty="0" smtClean="0"/>
              <a:t>Personal Communications: </a:t>
            </a:r>
            <a:r>
              <a:rPr lang="en-US" dirty="0" smtClean="0">
                <a:solidFill>
                  <a:srgbClr val="222222"/>
                </a:solidFill>
                <a:ea typeface="Calibri"/>
                <a:cs typeface="Calibri"/>
              </a:rPr>
              <a:t>Use </a:t>
            </a:r>
            <a:r>
              <a:rPr lang="en-US" dirty="0">
                <a:solidFill>
                  <a:srgbClr val="222222"/>
                </a:solidFill>
                <a:ea typeface="Calibri"/>
                <a:cs typeface="Calibri"/>
              </a:rPr>
              <a:t>of wireless communications to extend telephone service to a person, regardless of location, rather than to a fixed </a:t>
            </a:r>
            <a:r>
              <a:rPr lang="en-US" dirty="0" smtClean="0">
                <a:solidFill>
                  <a:srgbClr val="222222"/>
                </a:solidFill>
                <a:ea typeface="Calibri"/>
                <a:cs typeface="Calibri"/>
              </a:rPr>
              <a:t>location </a:t>
            </a:r>
          </a:p>
          <a:p>
            <a:pPr marL="0" indent="0">
              <a:buNone/>
            </a:pPr>
            <a:r>
              <a:rPr lang="en-US" sz="1600" dirty="0" smtClean="0">
                <a:solidFill>
                  <a:srgbClr val="222222"/>
                </a:solidFill>
                <a:ea typeface="Calibri"/>
                <a:cs typeface="Calibri"/>
              </a:rPr>
              <a:t>Google Definition </a:t>
            </a:r>
            <a:endParaRPr lang="en-US" dirty="0" smtClean="0"/>
          </a:p>
          <a:p>
            <a:pPr marL="0" indent="0">
              <a:buNone/>
            </a:pPr>
            <a:endParaRPr lang="en-US" dirty="0" smtClean="0"/>
          </a:p>
          <a:p>
            <a:pPr marL="320040" lvl="1" indent="0">
              <a:buNone/>
            </a:pPr>
            <a:endParaRPr lang="en-US" sz="1600" dirty="0" smtClean="0"/>
          </a:p>
          <a:p>
            <a:pPr marL="320040" lvl="1" indent="0">
              <a:buNone/>
            </a:pPr>
            <a:endParaRPr lang="en-US" sz="1600" dirty="0"/>
          </a:p>
          <a:p>
            <a:pPr marL="320040" lvl="1" indent="0">
              <a:buNone/>
            </a:pPr>
            <a:endParaRPr lang="en-US" sz="1600" dirty="0" smtClean="0"/>
          </a:p>
        </p:txBody>
      </p:sp>
    </p:spTree>
    <p:extLst>
      <p:ext uri="{BB962C8B-B14F-4D97-AF65-F5344CB8AC3E}">
        <p14:creationId xmlns:p14="http://schemas.microsoft.com/office/powerpoint/2010/main" val="4073737613"/>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3030537"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lstStyle/>
          <a:p>
            <a:r>
              <a:rPr lang="en-US" dirty="0"/>
              <a:t>Since our world has become so technologically advanced, new technology is allowing use to test “what-if” scenarios and create simulations and models of real world events.</a:t>
            </a:r>
          </a:p>
          <a:p>
            <a:r>
              <a:rPr lang="en-US" dirty="0"/>
              <a:t>Using spreadsheets you can use the “what-if” scenario to display and look at potential financial details of businesses.</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114800"/>
            <a:ext cx="1981200"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1677955"/>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lstStyle/>
          <a:p>
            <a:r>
              <a:rPr lang="en-US" dirty="0"/>
              <a:t>Modeling and simulations can be used to recreate or predict the conditions that may result from an event social and ethical impacts could be not being able to replicate the real world, and ethical issues may rise during the development of the model. </a:t>
            </a:r>
          </a:p>
        </p:txBody>
      </p:sp>
      <p:pic>
        <p:nvPicPr>
          <p:cNvPr id="5122" name="Picture 2" descr="C:\Program Files\Microsoft Office\MEDIA\CAGCAT10\j023468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724467" y="3581400"/>
            <a:ext cx="4397542"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63978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normAutofit lnSpcReduction="10000"/>
          </a:bodyPr>
          <a:lstStyle/>
          <a:p>
            <a:r>
              <a:rPr lang="en-US" dirty="0"/>
              <a:t>It concepts:</a:t>
            </a:r>
          </a:p>
          <a:p>
            <a:r>
              <a:rPr lang="en-US" dirty="0"/>
              <a:t>- Cell types: text, number, date, currency, hyperlinks</a:t>
            </a:r>
          </a:p>
          <a:p>
            <a:r>
              <a:rPr lang="en-US" dirty="0"/>
              <a:t>- Types of charts</a:t>
            </a:r>
          </a:p>
          <a:p>
            <a:r>
              <a:rPr lang="en-US" dirty="0"/>
              <a:t>- Formatting and presentation: text, background, paragraphs, pages</a:t>
            </a:r>
          </a:p>
          <a:p>
            <a:r>
              <a:rPr lang="en-US" dirty="0"/>
              <a:t>- Data validation, verification and testing </a:t>
            </a:r>
          </a:p>
          <a:p>
            <a:r>
              <a:rPr lang="en-US" dirty="0"/>
              <a:t>- Functions: math’s, text, logic, date</a:t>
            </a:r>
          </a:p>
          <a:p>
            <a:r>
              <a:rPr lang="en-US" dirty="0"/>
              <a:t>- Protection or sheets and workbooks, cell locking</a:t>
            </a:r>
          </a:p>
          <a:p>
            <a:r>
              <a:rPr lang="en-US" dirty="0"/>
              <a:t>- Advanced functions</a:t>
            </a:r>
          </a:p>
          <a:p>
            <a:r>
              <a:rPr lang="en-US" dirty="0"/>
              <a:t>- Worksheets modeling “what-if” analysis</a:t>
            </a:r>
          </a:p>
          <a:p>
            <a:endParaRPr lang="en-US" dirty="0"/>
          </a:p>
        </p:txBody>
      </p:sp>
    </p:spTree>
    <p:extLst>
      <p:ext uri="{BB962C8B-B14F-4D97-AF65-F5344CB8AC3E}">
        <p14:creationId xmlns:p14="http://schemas.microsoft.com/office/powerpoint/2010/main" val="239648836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2 3"/>
          <p:cNvSpPr/>
          <p:nvPr/>
        </p:nvSpPr>
        <p:spPr>
          <a:xfrm rot="20201021">
            <a:off x="-602559" y="150168"/>
            <a:ext cx="5638800" cy="3124200"/>
          </a:xfrm>
          <a:prstGeom prst="irregularSeal2">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All information referenced from the guide </a:t>
            </a:r>
          </a:p>
          <a:p>
            <a:pPr algn="ctr"/>
            <a:endParaRPr lang="en-US" dirty="0"/>
          </a:p>
          <a:p>
            <a:pPr algn="ctr"/>
            <a:endParaRPr lang="en-US" dirty="0"/>
          </a:p>
        </p:txBody>
      </p:sp>
      <p:pic>
        <p:nvPicPr>
          <p:cNvPr id="2051" name="Picture 3" descr="C:\Documents and Settings\11941465\Local Settings\Temporary Internet Files\Content.IE5\X4RDGI0V\MC90012392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4600" y="3048000"/>
            <a:ext cx="6448654" cy="3585362"/>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ctrTitle"/>
          </p:nvPr>
        </p:nvSpPr>
        <p:spPr>
          <a:xfrm>
            <a:off x="457200" y="685800"/>
            <a:ext cx="8229600" cy="5791200"/>
          </a:xfrm>
        </p:spPr>
        <p:txBody>
          <a:bodyPr/>
          <a:lstStyle/>
          <a:p>
            <a:r>
              <a:rPr lang="en-US" dirty="0" smtClean="0">
                <a:solidFill>
                  <a:srgbClr val="FF0000"/>
                </a:solidFill>
              </a:rPr>
              <a:t/>
            </a:r>
            <a:br>
              <a:rPr lang="en-US" dirty="0" smtClean="0">
                <a:solidFill>
                  <a:srgbClr val="FF0000"/>
                </a:solidFill>
              </a:rPr>
            </a:br>
            <a:r>
              <a:rPr lang="en-US" dirty="0">
                <a:solidFill>
                  <a:srgbClr val="FF0000"/>
                </a:solidFill>
              </a:rPr>
              <a:t/>
            </a:r>
            <a:br>
              <a:rPr lang="en-US" dirty="0">
                <a:solidFill>
                  <a:srgbClr val="FF0000"/>
                </a:solidFill>
              </a:rPr>
            </a:br>
            <a:r>
              <a:rPr lang="en-US" dirty="0" smtClean="0">
                <a:solidFill>
                  <a:srgbClr val="0070C0"/>
                </a:solidFill>
              </a:rPr>
              <a:t>Thanks For Watching!</a:t>
            </a:r>
            <a:r>
              <a:rPr lang="en-US" dirty="0" smtClean="0">
                <a:solidFill>
                  <a:srgbClr val="FF0000"/>
                </a:solidFill>
              </a:rPr>
              <a:t/>
            </a:r>
            <a:br>
              <a:rPr lang="en-US" dirty="0" smtClean="0">
                <a:solidFill>
                  <a:srgbClr val="FF0000"/>
                </a:solidFill>
              </a:rPr>
            </a:br>
            <a:r>
              <a:rPr lang="en-US" dirty="0">
                <a:solidFill>
                  <a:srgbClr val="FF0000"/>
                </a:solidFill>
              </a:rPr>
              <a:t/>
            </a:r>
            <a:br>
              <a:rPr lang="en-US" dirty="0">
                <a:solidFill>
                  <a:srgbClr val="FF0000"/>
                </a:solidFill>
              </a:rPr>
            </a:br>
            <a:r>
              <a:rPr lang="en-US" dirty="0" smtClean="0">
                <a:solidFill>
                  <a:srgbClr val="0070C0"/>
                </a:solidFill>
              </a:rPr>
              <a:t>Strand 3</a:t>
            </a:r>
            <a:br>
              <a:rPr lang="en-US" dirty="0" smtClean="0">
                <a:solidFill>
                  <a:srgbClr val="0070C0"/>
                </a:solidFill>
              </a:rPr>
            </a:br>
            <a:r>
              <a:rPr lang="en-US" dirty="0">
                <a:solidFill>
                  <a:srgbClr val="0070C0"/>
                </a:solidFill>
              </a:rPr>
              <a:t/>
            </a:r>
            <a:br>
              <a:rPr lang="en-US" dirty="0">
                <a:solidFill>
                  <a:srgbClr val="0070C0"/>
                </a:solidFill>
              </a:rPr>
            </a:br>
            <a:r>
              <a:rPr lang="en-US" dirty="0" smtClean="0">
                <a:solidFill>
                  <a:srgbClr val="0070C0"/>
                </a:solidFill>
              </a:rPr>
              <a:t>Maya Mangindin </a:t>
            </a:r>
            <a:br>
              <a:rPr lang="en-US" dirty="0" smtClean="0">
                <a:solidFill>
                  <a:srgbClr val="0070C0"/>
                </a:solidFill>
              </a:rPr>
            </a:br>
            <a:r>
              <a:rPr lang="en-US" dirty="0" smtClean="0">
                <a:solidFill>
                  <a:srgbClr val="0070C0"/>
                </a:solidFill>
              </a:rPr>
              <a:t>Sara </a:t>
            </a:r>
            <a:r>
              <a:rPr lang="en-US" dirty="0" err="1" smtClean="0">
                <a:solidFill>
                  <a:srgbClr val="0070C0"/>
                </a:solidFill>
              </a:rPr>
              <a:t>Liquori</a:t>
            </a:r>
            <a:r>
              <a:rPr lang="en-US" dirty="0" smtClean="0">
                <a:solidFill>
                  <a:srgbClr val="0070C0"/>
                </a:solidFill>
              </a:rPr>
              <a:t> </a:t>
            </a:r>
            <a:br>
              <a:rPr lang="en-US" dirty="0" smtClean="0">
                <a:solidFill>
                  <a:srgbClr val="0070C0"/>
                </a:solidFill>
              </a:rPr>
            </a:br>
            <a:r>
              <a:rPr lang="en-US" dirty="0" smtClean="0">
                <a:solidFill>
                  <a:srgbClr val="0070C0"/>
                </a:solidFill>
              </a:rPr>
              <a:t>Karley Holland </a:t>
            </a:r>
            <a:endParaRPr lang="en-US" dirty="0">
              <a:solidFill>
                <a:srgbClr val="0070C0"/>
              </a:solidFill>
            </a:endParaRPr>
          </a:p>
        </p:txBody>
      </p:sp>
    </p:spTree>
    <p:extLst>
      <p:ext uri="{BB962C8B-B14F-4D97-AF65-F5344CB8AC3E}">
        <p14:creationId xmlns:p14="http://schemas.microsoft.com/office/powerpoint/2010/main" val="3051171718"/>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3.5 Public and Personal Communications </a:t>
            </a:r>
            <a:endParaRPr lang="en-US" dirty="0"/>
          </a:p>
        </p:txBody>
      </p:sp>
      <p:sp>
        <p:nvSpPr>
          <p:cNvPr id="3" name="Content Placeholder 2"/>
          <p:cNvSpPr>
            <a:spLocks noGrp="1"/>
          </p:cNvSpPr>
          <p:nvPr>
            <p:ph sz="quarter" idx="1"/>
          </p:nvPr>
        </p:nvSpPr>
        <p:spPr/>
        <p:txBody>
          <a:bodyPr/>
          <a:lstStyle/>
          <a:p>
            <a:r>
              <a:rPr lang="en-US" dirty="0">
                <a:latin typeface="Calibri"/>
                <a:ea typeface="Calibri"/>
                <a:cs typeface="Calibri"/>
              </a:rPr>
              <a:t>Over time technology developers have produced an increasing number of mobile devices that enable people to communicate anytime, anyplace, </a:t>
            </a:r>
            <a:r>
              <a:rPr lang="en-US" dirty="0" smtClean="0">
                <a:latin typeface="Calibri"/>
                <a:ea typeface="Calibri"/>
                <a:cs typeface="Calibri"/>
              </a:rPr>
              <a:t>anywhere</a:t>
            </a:r>
            <a:r>
              <a:rPr lang="en-US" dirty="0">
                <a:latin typeface="Calibri"/>
                <a:ea typeface="Calibri"/>
                <a:cs typeface="Calibri"/>
              </a:rPr>
              <a:t>!</a:t>
            </a:r>
            <a:endParaRPr lang="en-US" dirty="0" smtClean="0">
              <a:latin typeface="Calibri"/>
              <a:ea typeface="Calibri"/>
              <a:cs typeface="Calibri"/>
            </a:endParaRPr>
          </a:p>
          <a:p>
            <a:r>
              <a:rPr lang="en-US" dirty="0" smtClean="0">
                <a:latin typeface="Calibri"/>
                <a:ea typeface="Calibri"/>
                <a:cs typeface="Calibri"/>
              </a:rPr>
              <a:t> </a:t>
            </a:r>
            <a:r>
              <a:rPr lang="en-US" dirty="0">
                <a:latin typeface="Calibri"/>
                <a:ea typeface="Calibri"/>
                <a:cs typeface="Calibri"/>
              </a:rPr>
              <a:t>These technologies have changed the way people behave and think. </a:t>
            </a:r>
            <a:endParaRPr lang="en-US" dirty="0" smtClean="0">
              <a:latin typeface="Calibri"/>
              <a:ea typeface="Calibri"/>
              <a:cs typeface="Calibri"/>
            </a:endParaRPr>
          </a:p>
          <a:p>
            <a:r>
              <a:rPr lang="en-US" dirty="0" smtClean="0">
                <a:latin typeface="Calibri"/>
                <a:ea typeface="Calibri"/>
                <a:cs typeface="Calibri"/>
              </a:rPr>
              <a:t>Social </a:t>
            </a:r>
            <a:r>
              <a:rPr lang="en-US" dirty="0">
                <a:latin typeface="Calibri"/>
                <a:ea typeface="Calibri"/>
                <a:cs typeface="Calibri"/>
              </a:rPr>
              <a:t>and ethical impacts are the health implications of mobile devices, unauthorized access to wireless networks, interception of communications, storage of personal communications for security purposes and tracking of people. </a:t>
            </a:r>
            <a:endParaRPr lang="en-US" dirty="0">
              <a:latin typeface="Calibri"/>
              <a:ea typeface="Calibri"/>
              <a:cs typeface="Times New Roman"/>
            </a:endParaRPr>
          </a:p>
          <a:p>
            <a:endParaRPr lang="en-US" dirty="0"/>
          </a:p>
        </p:txBody>
      </p:sp>
    </p:spTree>
    <p:extLst>
      <p:ext uri="{BB962C8B-B14F-4D97-AF65-F5344CB8AC3E}">
        <p14:creationId xmlns:p14="http://schemas.microsoft.com/office/powerpoint/2010/main" val="3953538601"/>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819400"/>
            <a:ext cx="2819400" cy="361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3.5 Public and Personal Communications </a:t>
            </a:r>
            <a:endParaRPr lang="en-US" dirty="0"/>
          </a:p>
        </p:txBody>
      </p:sp>
      <p:sp>
        <p:nvSpPr>
          <p:cNvPr id="3" name="Content Placeholder 2"/>
          <p:cNvSpPr>
            <a:spLocks noGrp="1"/>
          </p:cNvSpPr>
          <p:nvPr>
            <p:ph sz="quarter" idx="1"/>
          </p:nvPr>
        </p:nvSpPr>
        <p:spPr/>
        <p:txBody>
          <a:bodyPr/>
          <a:lstStyle/>
          <a:p>
            <a:r>
              <a:rPr lang="en-US" dirty="0"/>
              <a:t>Social and ethical impacts are the health implications of mobile devices, unauthorized access to wireless networks, interception of communications, storage of personal communications for security purposes and tracking of people. </a:t>
            </a:r>
          </a:p>
          <a:p>
            <a:endParaRPr lang="en-US" dirty="0"/>
          </a:p>
        </p:txBody>
      </p:sp>
    </p:spTree>
    <p:extLst>
      <p:ext uri="{BB962C8B-B14F-4D97-AF65-F5344CB8AC3E}">
        <p14:creationId xmlns:p14="http://schemas.microsoft.com/office/powerpoint/2010/main" val="2389505577"/>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3.5 Public and Personal Communications </a:t>
            </a:r>
            <a:endParaRPr lang="en-US" dirty="0"/>
          </a:p>
        </p:txBody>
      </p:sp>
      <p:sp>
        <p:nvSpPr>
          <p:cNvPr id="3" name="Content Placeholder 2"/>
          <p:cNvSpPr>
            <a:spLocks noGrp="1"/>
          </p:cNvSpPr>
          <p:nvPr>
            <p:ph sz="quarter" idx="1"/>
          </p:nvPr>
        </p:nvSpPr>
        <p:spPr/>
        <p:txBody>
          <a:bodyPr>
            <a:normAutofit/>
          </a:bodyPr>
          <a:lstStyle/>
          <a:p>
            <a:pPr marL="0" marR="0">
              <a:lnSpc>
                <a:spcPct val="115000"/>
              </a:lnSpc>
              <a:spcBef>
                <a:spcPts val="0"/>
              </a:spcBef>
              <a:spcAft>
                <a:spcPts val="1000"/>
              </a:spcAft>
            </a:pPr>
            <a:r>
              <a:rPr lang="en-US" dirty="0">
                <a:latin typeface="Calibri"/>
                <a:ea typeface="Calibri"/>
                <a:cs typeface="Calibri"/>
              </a:rPr>
              <a:t>It concepts: </a:t>
            </a:r>
            <a:endParaRPr lang="en-US" dirty="0">
              <a:latin typeface="Calibri"/>
              <a:ea typeface="Calibri"/>
              <a:cs typeface="Times New Roman"/>
            </a:endParaRPr>
          </a:p>
          <a:p>
            <a:pPr marL="342900" marR="0" lvl="0" indent="-342900">
              <a:lnSpc>
                <a:spcPct val="115000"/>
              </a:lnSpc>
              <a:spcBef>
                <a:spcPts val="0"/>
              </a:spcBef>
              <a:spcAft>
                <a:spcPts val="0"/>
              </a:spcAft>
              <a:buFont typeface="Calibri"/>
              <a:buChar char="-"/>
            </a:pPr>
            <a:r>
              <a:rPr lang="en-US" dirty="0">
                <a:latin typeface="Calibri"/>
                <a:ea typeface="Calibri"/>
                <a:cs typeface="Calibri"/>
              </a:rPr>
              <a:t>PDAs </a:t>
            </a:r>
          </a:p>
          <a:p>
            <a:pPr marL="342900" marR="0" lvl="0" indent="-342900">
              <a:lnSpc>
                <a:spcPct val="115000"/>
              </a:lnSpc>
              <a:spcBef>
                <a:spcPts val="0"/>
              </a:spcBef>
              <a:spcAft>
                <a:spcPts val="0"/>
              </a:spcAft>
              <a:buFont typeface="Calibri"/>
              <a:buChar char="-"/>
            </a:pPr>
            <a:endParaRPr lang="en-US" dirty="0" smtClean="0">
              <a:latin typeface="Calibri"/>
              <a:ea typeface="Calibri"/>
              <a:cs typeface="Calibri"/>
            </a:endParaRPr>
          </a:p>
          <a:p>
            <a:pPr marL="342900" marR="0" lvl="0" indent="-342900">
              <a:lnSpc>
                <a:spcPct val="115000"/>
              </a:lnSpc>
              <a:spcBef>
                <a:spcPts val="0"/>
              </a:spcBef>
              <a:spcAft>
                <a:spcPts val="0"/>
              </a:spcAft>
              <a:buFont typeface="Calibri"/>
              <a:buChar char="-"/>
            </a:pPr>
            <a:endParaRPr lang="en-US" dirty="0">
              <a:latin typeface="Calibri"/>
              <a:ea typeface="Calibri"/>
              <a:cs typeface="Calibri"/>
            </a:endParaRPr>
          </a:p>
          <a:p>
            <a:pPr marL="342900" marR="0" lvl="0" indent="-342900">
              <a:lnSpc>
                <a:spcPct val="115000"/>
              </a:lnSpc>
              <a:spcBef>
                <a:spcPts val="0"/>
              </a:spcBef>
              <a:spcAft>
                <a:spcPts val="0"/>
              </a:spcAft>
              <a:buFont typeface="Calibri"/>
              <a:buChar char="-"/>
            </a:pPr>
            <a:endParaRPr lang="en-US" dirty="0" smtClean="0">
              <a:latin typeface="Calibri"/>
              <a:ea typeface="Calibri"/>
              <a:cs typeface="Calibri"/>
            </a:endParaRPr>
          </a:p>
          <a:p>
            <a:pPr marL="342900" marR="0" lvl="0" indent="-342900">
              <a:lnSpc>
                <a:spcPct val="115000"/>
              </a:lnSpc>
              <a:spcBef>
                <a:spcPts val="0"/>
              </a:spcBef>
              <a:spcAft>
                <a:spcPts val="0"/>
              </a:spcAft>
              <a:buFont typeface="Calibri"/>
              <a:buChar char="-"/>
            </a:pPr>
            <a:r>
              <a:rPr lang="en-US" dirty="0" smtClean="0">
                <a:latin typeface="Calibri"/>
                <a:ea typeface="Calibri"/>
                <a:cs typeface="Calibri"/>
              </a:rPr>
              <a:t>GPS</a:t>
            </a:r>
          </a:p>
          <a:p>
            <a:pPr marL="342900" marR="0" lvl="0" indent="-342900">
              <a:lnSpc>
                <a:spcPct val="115000"/>
              </a:lnSpc>
              <a:spcBef>
                <a:spcPts val="0"/>
              </a:spcBef>
              <a:spcAft>
                <a:spcPts val="0"/>
              </a:spcAft>
              <a:buFont typeface="Calibri"/>
              <a:buChar char="-"/>
            </a:pPr>
            <a:endParaRPr lang="en-US" dirty="0">
              <a:latin typeface="Calibri"/>
              <a:ea typeface="Calibri"/>
              <a:cs typeface="Calibri"/>
            </a:endParaRPr>
          </a:p>
          <a:p>
            <a:pPr marL="342900" marR="0" lvl="0" indent="-342900">
              <a:lnSpc>
                <a:spcPct val="115000"/>
              </a:lnSpc>
              <a:spcBef>
                <a:spcPts val="0"/>
              </a:spcBef>
              <a:spcAft>
                <a:spcPts val="0"/>
              </a:spcAft>
              <a:buFont typeface="Calibri"/>
              <a:buChar char="-"/>
            </a:pPr>
            <a:endParaRPr lang="en-US" dirty="0">
              <a:latin typeface="Calibri"/>
              <a:ea typeface="Calibri"/>
              <a:cs typeface="Times New Roman"/>
            </a:endParaRPr>
          </a:p>
          <a:p>
            <a:pPr marL="342900" marR="0" lvl="0" indent="-342900">
              <a:lnSpc>
                <a:spcPct val="115000"/>
              </a:lnSpc>
              <a:spcBef>
                <a:spcPts val="0"/>
              </a:spcBef>
              <a:spcAft>
                <a:spcPts val="1000"/>
              </a:spcAft>
              <a:buFont typeface="Calibri"/>
              <a:buChar char="-"/>
            </a:pPr>
            <a:r>
              <a:rPr lang="en-US" dirty="0">
                <a:latin typeface="Calibri"/>
                <a:ea typeface="Calibri"/>
                <a:cs typeface="Calibri"/>
              </a:rPr>
              <a:t>Cell phones/mobile phones</a:t>
            </a:r>
            <a:endParaRPr lang="en-US" dirty="0">
              <a:latin typeface="Calibri"/>
              <a:ea typeface="Calibri"/>
              <a:cs typeface="Times New Roman"/>
            </a:endParaRP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3092" y="1295400"/>
            <a:ext cx="2137016" cy="1833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6477" y="3429000"/>
            <a:ext cx="1804737"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5893" y="3581400"/>
            <a:ext cx="342810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V="1">
            <a:off x="1905000" y="4038600"/>
            <a:ext cx="771477"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029200" y="5181600"/>
            <a:ext cx="838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133600" y="2057400"/>
            <a:ext cx="1905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312328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3.5 Personal and Public Communications </a:t>
            </a:r>
            <a:endParaRPr lang="en-US" dirty="0"/>
          </a:p>
        </p:txBody>
      </p:sp>
      <p:sp>
        <p:nvSpPr>
          <p:cNvPr id="3" name="Content Placeholder 2"/>
          <p:cNvSpPr>
            <a:spLocks noGrp="1"/>
          </p:cNvSpPr>
          <p:nvPr>
            <p:ph sz="quarter" idx="1"/>
          </p:nvPr>
        </p:nvSpPr>
        <p:spPr/>
        <p:txBody>
          <a:bodyPr/>
          <a:lstStyle/>
          <a:p>
            <a:r>
              <a:rPr lang="en-US" dirty="0"/>
              <a:t>Services:</a:t>
            </a:r>
          </a:p>
          <a:p>
            <a:r>
              <a:rPr lang="en-US" dirty="0"/>
              <a:t>Accessing, distributing and sharing text, pictures, video, audio </a:t>
            </a:r>
          </a:p>
          <a:p>
            <a:r>
              <a:rPr lang="en-US" dirty="0"/>
              <a:t>Synchronization of information between portable systems, desktops, and servers</a:t>
            </a:r>
          </a:p>
          <a:p>
            <a:r>
              <a:rPr lang="en-US" dirty="0"/>
              <a:t>Videoconferencing</a:t>
            </a:r>
          </a:p>
          <a:p>
            <a:r>
              <a:rPr lang="en-US" dirty="0"/>
              <a:t>Remote access: teleworking, distance learning (online classes)</a:t>
            </a:r>
          </a:p>
          <a:p>
            <a:r>
              <a:rPr lang="en-US" dirty="0"/>
              <a:t>Telephony: VOIP voice over internet protocol</a:t>
            </a:r>
          </a:p>
          <a:p>
            <a:endParaRPr lang="en-US" dirty="0"/>
          </a:p>
        </p:txBody>
      </p:sp>
    </p:spTree>
    <p:extLst>
      <p:ext uri="{BB962C8B-B14F-4D97-AF65-F5344CB8AC3E}">
        <p14:creationId xmlns:p14="http://schemas.microsoft.com/office/powerpoint/2010/main" val="2798360140"/>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Strand 3</a:t>
            </a:r>
          </a:p>
          <a:p>
            <a:endParaRPr lang="en-US" dirty="0"/>
          </a:p>
          <a:p>
            <a:pPr algn="r"/>
            <a:r>
              <a:rPr lang="en-US" sz="1600" dirty="0" smtClean="0"/>
              <a:t>Maya Mangindin </a:t>
            </a:r>
            <a:endParaRPr lang="en-US" sz="1600" dirty="0"/>
          </a:p>
        </p:txBody>
      </p:sp>
      <p:sp>
        <p:nvSpPr>
          <p:cNvPr id="3" name="Title 2"/>
          <p:cNvSpPr>
            <a:spLocks noGrp="1"/>
          </p:cNvSpPr>
          <p:nvPr>
            <p:ph type="ctrTitle"/>
          </p:nvPr>
        </p:nvSpPr>
        <p:spPr/>
        <p:txBody>
          <a:bodyPr/>
          <a:lstStyle/>
          <a:p>
            <a:r>
              <a:rPr lang="en-US" dirty="0" smtClean="0"/>
              <a:t>3.6 Multimedia/Digital Media </a:t>
            </a:r>
            <a:endParaRPr lang="en-US" dirty="0"/>
          </a:p>
        </p:txBody>
      </p:sp>
    </p:spTree>
    <p:extLst>
      <p:ext uri="{BB962C8B-B14F-4D97-AF65-F5344CB8AC3E}">
        <p14:creationId xmlns:p14="http://schemas.microsoft.com/office/powerpoint/2010/main" val="2753371464"/>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3.6 Multimedia</a:t>
            </a:r>
            <a:r>
              <a:rPr lang="en-US" dirty="0" smtClean="0"/>
              <a:t>/Digital Media</a:t>
            </a:r>
            <a:endParaRPr lang="en-US" dirty="0"/>
          </a:p>
        </p:txBody>
      </p:sp>
      <p:sp>
        <p:nvSpPr>
          <p:cNvPr id="4" name="Content Placeholder 3"/>
          <p:cNvSpPr>
            <a:spLocks noGrp="1"/>
          </p:cNvSpPr>
          <p:nvPr>
            <p:ph sz="quarter" idx="1"/>
          </p:nvPr>
        </p:nvSpPr>
        <p:spPr/>
        <p:txBody>
          <a:bodyPr/>
          <a:lstStyle/>
          <a:p>
            <a:r>
              <a:rPr lang="en-US" dirty="0"/>
              <a:t>Multimedia: An extension of hypertext allowing the provision of audio and video material cross-referenced to a computer text </a:t>
            </a:r>
          </a:p>
          <a:p>
            <a:r>
              <a:rPr lang="en-US" dirty="0"/>
              <a:t>Google Definition </a:t>
            </a:r>
          </a:p>
          <a:p>
            <a:endParaRPr lang="en-US" dirty="0"/>
          </a:p>
          <a:p>
            <a:r>
              <a:rPr lang="en-US" dirty="0"/>
              <a:t>Digital Media: Refers to any type of information in digital format including computer-generated text, graphics and animations, as well as photographs, animation, sound and video. </a:t>
            </a:r>
          </a:p>
          <a:p>
            <a:r>
              <a:rPr lang="en-US" dirty="0"/>
              <a:t>Google Definition </a:t>
            </a:r>
          </a:p>
        </p:txBody>
      </p:sp>
    </p:spTree>
    <p:extLst>
      <p:ext uri="{BB962C8B-B14F-4D97-AF65-F5344CB8AC3E}">
        <p14:creationId xmlns:p14="http://schemas.microsoft.com/office/powerpoint/2010/main" val="423105319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3.6 Multimedia/Digital Media </a:t>
            </a:r>
            <a:endParaRPr lang="en-US" dirty="0"/>
          </a:p>
        </p:txBody>
      </p:sp>
      <p:sp>
        <p:nvSpPr>
          <p:cNvPr id="3" name="Content Placeholder 2"/>
          <p:cNvSpPr>
            <a:spLocks noGrp="1"/>
          </p:cNvSpPr>
          <p:nvPr>
            <p:ph sz="quarter" idx="1"/>
          </p:nvPr>
        </p:nvSpPr>
        <p:spPr/>
        <p:txBody>
          <a:bodyPr/>
          <a:lstStyle/>
          <a:p>
            <a:r>
              <a:rPr lang="en-US" dirty="0"/>
              <a:t>Refers to any type of information in digital format including computer-generated text, graphics and animations, as well as photographs, animation, sound and video. </a:t>
            </a:r>
          </a:p>
          <a:p>
            <a:endParaRPr lang="en-US" dirty="0"/>
          </a:p>
          <a:p>
            <a:endParaRPr lang="en-US" dirty="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743200"/>
            <a:ext cx="3352800" cy="349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712779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53</TotalTime>
  <Words>966</Words>
  <Application>Microsoft Office PowerPoint</Application>
  <PresentationFormat>On-screen Show (4:3)</PresentationFormat>
  <Paragraphs>126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Equity</vt:lpstr>
      <vt:lpstr>3.5 Public and Personal Communications</vt:lpstr>
      <vt:lpstr>3.5 Public and Personal Communications </vt:lpstr>
      <vt:lpstr>3.5 Public and Personal Communications </vt:lpstr>
      <vt:lpstr>3.5 Public and Personal Communications </vt:lpstr>
      <vt:lpstr>3.5 Public and Personal Communications </vt:lpstr>
      <vt:lpstr>3.5 Personal and Public Communications </vt:lpstr>
      <vt:lpstr>3.6 Multimedia/Digital Media </vt:lpstr>
      <vt:lpstr>3.6 Multimedia/Digital Media</vt:lpstr>
      <vt:lpstr>3.6 Multimedia/Digital Media </vt:lpstr>
      <vt:lpstr>3.6 Multimedia/Digital Media</vt:lpstr>
      <vt:lpstr>3.6 Multimedia/Digital Media </vt:lpstr>
      <vt:lpstr>3.6 Multimedia/Digital Media </vt:lpstr>
      <vt:lpstr>3.7 Databases </vt:lpstr>
      <vt:lpstr>3.7 Databases </vt:lpstr>
      <vt:lpstr>3.7 Databases </vt:lpstr>
      <vt:lpstr>3.7 Databases </vt:lpstr>
      <vt:lpstr>3.7 Databases </vt:lpstr>
      <vt:lpstr>3.8 Spreadsheets, Modeling &amp; Simulations </vt:lpstr>
      <vt:lpstr>3.8 Spreadsheets, Modeling &amp; Simulations </vt:lpstr>
      <vt:lpstr>3.8 Spreadsheets, Modeling &amp; Simulations </vt:lpstr>
      <vt:lpstr>3.8 Spreadsheets, Modeling &amp; Simulations </vt:lpstr>
      <vt:lpstr>3.8 Spreadsheets, Modeling &amp; Simulations </vt:lpstr>
      <vt:lpstr>  Thanks For Watching!  Strand 3  Maya Mangindin  Sara Liquori  Karley Holland </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 Public and Personal Communications</dc:title>
  <dc:creator>Maya Mangindin 11941465</dc:creator>
  <cp:lastModifiedBy>Maya Mangindin 11941465</cp:lastModifiedBy>
  <cp:revision>7</cp:revision>
  <dcterms:created xsi:type="dcterms:W3CDTF">2012-12-14T13:04:44Z</dcterms:created>
  <dcterms:modified xsi:type="dcterms:W3CDTF">2012-12-18T12:56:23Z</dcterms:modified>
</cp:coreProperties>
</file>